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75" r:id="rId3"/>
    <p:sldId id="280" r:id="rId4"/>
    <p:sldId id="281" r:id="rId5"/>
    <p:sldId id="282" r:id="rId6"/>
    <p:sldId id="283" r:id="rId7"/>
    <p:sldId id="284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DB4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74301" autoAdjust="0"/>
  </p:normalViewPr>
  <p:slideViewPr>
    <p:cSldViewPr>
      <p:cViewPr varScale="1">
        <p:scale>
          <a:sx n="31" d="100"/>
          <a:sy n="31" d="100"/>
        </p:scale>
        <p:origin x="1146" y="11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C363D-2CCA-984E-816F-7EB1FEADB3F3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A10CEB-4EEB-CF4C-A60C-16129517F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28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3414646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2400">
        <a:latin typeface="+mn-lt"/>
        <a:ea typeface="+mn-ea"/>
        <a:cs typeface="+mn-cs"/>
        <a:sym typeface="Calibri"/>
      </a:defRPr>
    </a:lvl1pPr>
    <a:lvl2pPr indent="228600" latinLnBrk="0">
      <a:defRPr sz="2400">
        <a:latin typeface="+mn-lt"/>
        <a:ea typeface="+mn-ea"/>
        <a:cs typeface="+mn-cs"/>
        <a:sym typeface="Calibri"/>
      </a:defRPr>
    </a:lvl2pPr>
    <a:lvl3pPr indent="457200" latinLnBrk="0">
      <a:defRPr sz="2400">
        <a:latin typeface="+mn-lt"/>
        <a:ea typeface="+mn-ea"/>
        <a:cs typeface="+mn-cs"/>
        <a:sym typeface="Calibri"/>
      </a:defRPr>
    </a:lvl3pPr>
    <a:lvl4pPr indent="685800" latinLnBrk="0">
      <a:defRPr sz="2400">
        <a:latin typeface="+mn-lt"/>
        <a:ea typeface="+mn-ea"/>
        <a:cs typeface="+mn-cs"/>
        <a:sym typeface="Calibri"/>
      </a:defRPr>
    </a:lvl4pPr>
    <a:lvl5pPr indent="914400" latinLnBrk="0">
      <a:defRPr sz="2400">
        <a:latin typeface="+mn-lt"/>
        <a:ea typeface="+mn-ea"/>
        <a:cs typeface="+mn-cs"/>
        <a:sym typeface="Calibri"/>
      </a:defRPr>
    </a:lvl5pPr>
    <a:lvl6pPr indent="1143000" latinLnBrk="0">
      <a:defRPr sz="2400">
        <a:latin typeface="+mn-lt"/>
        <a:ea typeface="+mn-ea"/>
        <a:cs typeface="+mn-cs"/>
        <a:sym typeface="Calibri"/>
      </a:defRPr>
    </a:lvl6pPr>
    <a:lvl7pPr indent="1371600" latinLnBrk="0">
      <a:defRPr sz="2400">
        <a:latin typeface="+mn-lt"/>
        <a:ea typeface="+mn-ea"/>
        <a:cs typeface="+mn-cs"/>
        <a:sym typeface="Calibri"/>
      </a:defRPr>
    </a:lvl7pPr>
    <a:lvl8pPr indent="1600200" latinLnBrk="0">
      <a:defRPr sz="2400">
        <a:latin typeface="+mn-lt"/>
        <a:ea typeface="+mn-ea"/>
        <a:cs typeface="+mn-cs"/>
        <a:sym typeface="Calibri"/>
      </a:defRPr>
    </a:lvl8pPr>
    <a:lvl9pPr indent="1828800" latinLnBrk="0">
      <a:defRPr sz="24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73651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73651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70225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97862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39267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86814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09697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419600" y="1524000"/>
            <a:ext cx="15544800" cy="2940050"/>
          </a:xfrm>
          <a:prstGeom prst="rect">
            <a:avLst/>
          </a:prstGeom>
        </p:spPr>
        <p:txBody>
          <a:bodyPr/>
          <a:lstStyle/>
          <a:p>
            <a:r>
              <a:rPr dirty="0"/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5791200" y="5486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900"/>
              </a:spcBef>
              <a:buSzTx/>
              <a:buFontTx/>
              <a:buNone/>
              <a:defRPr sz="4000" b="1">
                <a:latin typeface="Arial"/>
                <a:ea typeface="Arial"/>
                <a:cs typeface="Arial"/>
                <a:sym typeface="Arial"/>
              </a:defRPr>
            </a:lvl1pPr>
            <a:lvl2pPr marL="0" indent="0">
              <a:spcBef>
                <a:spcPts val="900"/>
              </a:spcBef>
              <a:buSzTx/>
              <a:buFontTx/>
              <a:buNone/>
              <a:defRPr sz="4000" b="1">
                <a:latin typeface="Arial"/>
                <a:ea typeface="Arial"/>
                <a:cs typeface="Arial"/>
                <a:sym typeface="Arial"/>
              </a:defRPr>
            </a:lvl2pPr>
            <a:lvl3pPr marL="0" indent="0">
              <a:spcBef>
                <a:spcPts val="900"/>
              </a:spcBef>
              <a:buSzTx/>
              <a:buFontTx/>
              <a:buNone/>
              <a:defRPr sz="4000" b="1">
                <a:latin typeface="Arial"/>
                <a:ea typeface="Arial"/>
                <a:cs typeface="Arial"/>
                <a:sym typeface="Arial"/>
              </a:defRPr>
            </a:lvl3pPr>
            <a:lvl4pPr marL="0" indent="0">
              <a:spcBef>
                <a:spcPts val="900"/>
              </a:spcBef>
              <a:buSzTx/>
              <a:buFontTx/>
              <a:buNone/>
              <a:defRPr sz="4000" b="1">
                <a:latin typeface="Arial"/>
                <a:ea typeface="Arial"/>
                <a:cs typeface="Arial"/>
                <a:sym typeface="Arial"/>
              </a:defRPr>
            </a:lvl4pPr>
            <a:lvl5pPr marL="0" indent="0">
              <a:spcBef>
                <a:spcPts val="900"/>
              </a:spcBef>
              <a:buSzTx/>
              <a:buFontTx/>
              <a:buNone/>
              <a:defRPr sz="4000"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3962400" y="3200400"/>
            <a:ext cx="8077200" cy="9051926"/>
          </a:xfrm>
          <a:prstGeom prst="rect">
            <a:avLst/>
          </a:prstGeom>
        </p:spPr>
        <p:txBody>
          <a:bodyPr/>
          <a:lstStyle>
            <a:lvl1pPr>
              <a:spcBef>
                <a:spcPts val="1300"/>
              </a:spcBef>
              <a:defRPr sz="5600"/>
            </a:lvl1pPr>
            <a:lvl2pPr marL="1123950" indent="-666750">
              <a:spcBef>
                <a:spcPts val="1300"/>
              </a:spcBef>
              <a:defRPr sz="5600"/>
            </a:lvl2pPr>
            <a:lvl3pPr marL="1554477" indent="-640077">
              <a:spcBef>
                <a:spcPts val="1300"/>
              </a:spcBef>
              <a:defRPr sz="5600"/>
            </a:lvl3pPr>
            <a:lvl4pPr marL="2082800" indent="-711200">
              <a:spcBef>
                <a:spcPts val="1300"/>
              </a:spcBef>
              <a:defRPr sz="5600"/>
            </a:lvl4pPr>
            <a:lvl5pPr marL="2540000" indent="-711200">
              <a:spcBef>
                <a:spcPts val="1300"/>
              </a:spcBef>
              <a:defRPr sz="5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3962400" y="3070225"/>
            <a:ext cx="8080376" cy="1279525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1100"/>
              </a:spcBef>
              <a:buSzTx/>
              <a:buFontTx/>
              <a:buNone/>
              <a:defRPr sz="4800" b="1"/>
            </a:lvl1pPr>
            <a:lvl2pPr marL="0" indent="0">
              <a:spcBef>
                <a:spcPts val="1100"/>
              </a:spcBef>
              <a:buSzTx/>
              <a:buFontTx/>
              <a:buNone/>
              <a:defRPr sz="4800" b="1"/>
            </a:lvl2pPr>
            <a:lvl3pPr marL="0" indent="0">
              <a:spcBef>
                <a:spcPts val="1100"/>
              </a:spcBef>
              <a:buSzTx/>
              <a:buFontTx/>
              <a:buNone/>
              <a:defRPr sz="4800" b="1"/>
            </a:lvl3pPr>
            <a:lvl4pPr marL="0" indent="0">
              <a:spcBef>
                <a:spcPts val="1100"/>
              </a:spcBef>
              <a:buSzTx/>
              <a:buFontTx/>
              <a:buNone/>
              <a:defRPr sz="4800" b="1"/>
            </a:lvl4pPr>
            <a:lvl5pPr marL="0" indent="0">
              <a:spcBef>
                <a:spcPts val="1100"/>
              </a:spcBef>
              <a:buSzTx/>
              <a:buFontTx/>
              <a:buNone/>
              <a:defRPr sz="48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12338050" y="3070225"/>
            <a:ext cx="8083550" cy="127952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3962400" y="546100"/>
            <a:ext cx="6016627" cy="2324100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sz="half" idx="1"/>
          </p:nvPr>
        </p:nvSpPr>
        <p:spPr>
          <a:xfrm>
            <a:off x="10198100" y="546100"/>
            <a:ext cx="10223500" cy="117062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quarter" idx="13"/>
          </p:nvPr>
        </p:nvSpPr>
        <p:spPr>
          <a:xfrm>
            <a:off x="3962398" y="2870200"/>
            <a:ext cx="6016630" cy="938212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6632575" y="9601200"/>
            <a:ext cx="10972803" cy="1133476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6632575" y="1225550"/>
            <a:ext cx="10972803" cy="8229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6632575" y="10734675"/>
            <a:ext cx="10972803" cy="16097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SzTx/>
              <a:buFontTx/>
              <a:buNone/>
              <a:defRPr sz="2800"/>
            </a:lvl1pPr>
            <a:lvl2pPr marL="0" indent="0">
              <a:spcBef>
                <a:spcPts val="600"/>
              </a:spcBef>
              <a:buSzTx/>
              <a:buFontTx/>
              <a:buNone/>
              <a:defRPr sz="2800"/>
            </a:lvl2pPr>
            <a:lvl3pPr marL="0" indent="0">
              <a:spcBef>
                <a:spcPts val="600"/>
              </a:spcBef>
              <a:buSzTx/>
              <a:buFontTx/>
              <a:buNone/>
              <a:defRPr sz="2800"/>
            </a:lvl3pPr>
            <a:lvl4pPr marL="0" indent="0">
              <a:spcBef>
                <a:spcPts val="600"/>
              </a:spcBef>
              <a:buSzTx/>
              <a:buFontTx/>
              <a:buNone/>
              <a:defRPr sz="2800"/>
            </a:lvl4pPr>
            <a:lvl5pPr marL="0" indent="0">
              <a:spcBef>
                <a:spcPts val="600"/>
              </a:spcBef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16306800" y="549276"/>
            <a:ext cx="4114800" cy="1170305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3962400" y="549276"/>
            <a:ext cx="12039600" cy="1170305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chemeClr val="bg1">
                <a:lumMod val="0"/>
                <a:lumOff val="100000"/>
              </a:schemeClr>
            </a:gs>
            <a:gs pos="100000">
              <a:srgbClr val="FDB41E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7" tIns="91437" rIns="91437" bIns="9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7" tIns="91437" rIns="91437" bIns="91437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9917056" y="12802236"/>
            <a:ext cx="504544" cy="551177"/>
          </a:xfrm>
          <a:prstGeom prst="rect">
            <a:avLst/>
          </a:prstGeom>
          <a:ln w="12700">
            <a:miter lim="400000"/>
          </a:ln>
        </p:spPr>
        <p:txBody>
          <a:bodyPr wrap="none" lIns="91437" tIns="91437" rIns="91437" bIns="91437" anchor="ctr">
            <a:spAutoFit/>
          </a:bodyPr>
          <a:lstStyle>
            <a:lvl1pPr algn="r">
              <a:defRPr sz="24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5" r="23606"/>
          <a:stretch/>
        </p:blipFill>
        <p:spPr>
          <a:xfrm flipH="1" flipV="1">
            <a:off x="-658408" y="-457200"/>
            <a:ext cx="25042408" cy="1363980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6" r:id="rId5"/>
    <p:sldLayoutId id="2147483657" r:id="rId6"/>
    <p:sldLayoutId id="2147483658" r:id="rId7"/>
    <p:sldLayoutId id="2147483659" r:id="rId8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685800" marR="0" indent="-685800" algn="l" defTabSz="9144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1110342" marR="0" indent="-653142" algn="l" defTabSz="9144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–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524000" marR="0" indent="-609600" algn="l" defTabSz="9144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2103120" marR="0" indent="-731519" algn="l" defTabSz="9144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–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560320" marR="0" indent="-731520" algn="l" defTabSz="9144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»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3017520" marR="0" indent="-731520" algn="l" defTabSz="9144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474720" marR="0" indent="-731520" algn="l" defTabSz="9144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931920" marR="0" indent="-731520" algn="l" defTabSz="9144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389120" marR="0" indent="-731520" algn="l" defTabSz="9144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0861983"/>
            <a:ext cx="5867400" cy="24006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+mj-ea"/>
                <a:ea typeface="+mj-ea"/>
              </a:rPr>
              <a:t>12840 Earhart Ave.</a:t>
            </a:r>
          </a:p>
          <a:p>
            <a:r>
              <a:rPr lang="en-US" sz="3600" dirty="0">
                <a:solidFill>
                  <a:srgbClr val="002060"/>
                </a:solidFill>
                <a:latin typeface="+mj-ea"/>
                <a:ea typeface="+mj-ea"/>
              </a:rPr>
              <a:t>Auburn, CA 95602</a:t>
            </a:r>
          </a:p>
          <a:p>
            <a:r>
              <a:rPr lang="en-US" sz="3600" dirty="0">
                <a:solidFill>
                  <a:srgbClr val="002060"/>
                </a:solidFill>
                <a:latin typeface="+mj-ea"/>
                <a:ea typeface="+mj-ea"/>
              </a:rPr>
              <a:t>(530) 823-1048</a:t>
            </a:r>
          </a:p>
          <a:p>
            <a:r>
              <a:rPr lang="en-US" sz="3600" b="1" dirty="0">
                <a:solidFill>
                  <a:srgbClr val="002060"/>
                </a:solidFill>
                <a:latin typeface="+mj-ea"/>
                <a:ea typeface="+mj-ea"/>
              </a:rPr>
              <a:t>www.InterMotive.net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67000" y="6543670"/>
            <a:ext cx="19050000" cy="25237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algn="ctr"/>
            <a:r>
              <a:rPr lang="en-US" sz="9500" b="1" dirty="0" err="1">
                <a:solidFill>
                  <a:srgbClr val="002060"/>
                </a:solidFill>
                <a:latin typeface="Rockwell" charset="0"/>
                <a:ea typeface="Rockwell" charset="0"/>
                <a:cs typeface="Rockwell" charset="0"/>
              </a:rPr>
              <a:t>EcoStar</a:t>
            </a:r>
            <a:r>
              <a:rPr lang="en-US" sz="8000" b="1" baseline="30000" dirty="0" err="1">
                <a:solidFill>
                  <a:srgbClr val="002060"/>
                </a:solidFill>
                <a:latin typeface="Rockwell" charset="0"/>
                <a:ea typeface="Rockwell" charset="0"/>
                <a:cs typeface="Rockwell" charset="0"/>
              </a:rPr>
              <a:t>™</a:t>
            </a:r>
            <a:r>
              <a:rPr lang="en-US" sz="8000" b="1" dirty="0" err="1">
                <a:solidFill>
                  <a:srgbClr val="002060"/>
                </a:solidFill>
                <a:latin typeface="Rockwell" charset="0"/>
                <a:ea typeface="Rockwell" charset="0"/>
                <a:cs typeface="Rockwell" charset="0"/>
              </a:rPr>
              <a:t>III</a:t>
            </a:r>
            <a:endParaRPr lang="en-US" sz="8000" b="1" baseline="30000" dirty="0">
              <a:solidFill>
                <a:srgbClr val="002060"/>
              </a:solidFill>
              <a:latin typeface="Rockwell" charset="0"/>
              <a:ea typeface="Rockwell" charset="0"/>
              <a:cs typeface="Rockwell" charset="0"/>
            </a:endParaRPr>
          </a:p>
          <a:p>
            <a:pPr algn="ctr"/>
            <a:r>
              <a:rPr lang="en-US" sz="5700" dirty="0">
                <a:solidFill>
                  <a:srgbClr val="002060"/>
                </a:solidFill>
                <a:latin typeface="Rockwell" charset="0"/>
                <a:ea typeface="Rockwell" charset="0"/>
                <a:cs typeface="Rockwell" charset="0"/>
              </a:rPr>
              <a:t>Idle Reduction System with Key In/Out</a:t>
            </a:r>
            <a:endParaRPr lang="en-US" sz="5700" baseline="30000" dirty="0">
              <a:solidFill>
                <a:srgbClr val="002060"/>
              </a:solidFill>
              <a:latin typeface="Rockwell" charset="0"/>
              <a:ea typeface="Rockwell" charset="0"/>
              <a:cs typeface="Rockwel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838200"/>
            <a:ext cx="13808605" cy="4956834"/>
          </a:xfrm>
          <a:prstGeom prst="rect">
            <a:avLst/>
          </a:prstGeom>
        </p:spPr>
      </p:pic>
      <p:pic>
        <p:nvPicPr>
          <p:cNvPr id="6" name="Picture 5" descr="A picture containing indoor, electronics&#10;&#10;Description generated with very high confidence">
            <a:extLst>
              <a:ext uri="{FF2B5EF4-FFF2-40B4-BE49-F238E27FC236}">
                <a16:creationId xmlns:a16="http://schemas.microsoft.com/office/drawing/2014/main" id="{75749D92-4D0C-4F2E-9665-A85567F97E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0762" y="8950875"/>
            <a:ext cx="10387285" cy="429862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chemeClr val="bg1">
                <a:lumMod val="0"/>
                <a:lumOff val="100000"/>
              </a:schemeClr>
            </a:gs>
            <a:gs pos="100000">
              <a:srgbClr val="FDB41E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52600" y="2667000"/>
            <a:ext cx="20955000" cy="110030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>
              <a:spcAft>
                <a:spcPts val="1800"/>
              </a:spcAft>
            </a:pPr>
            <a:r>
              <a:rPr lang="en-US" sz="5700" dirty="0">
                <a:solidFill>
                  <a:srgbClr val="002060"/>
                </a:solidFill>
                <a:latin typeface="Helvetica" charset="-52"/>
                <a:ea typeface="Helvetica" charset="-52"/>
                <a:cs typeface="Helvetica" charset="-52"/>
              </a:rPr>
              <a:t>Idle reduction system benefits:</a:t>
            </a:r>
          </a:p>
          <a:p>
            <a:pPr marL="1892300" indent="-1041400" defTabSz="850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5700" dirty="0">
                <a:solidFill>
                  <a:srgbClr val="002060"/>
                </a:solidFill>
                <a:latin typeface="Helvetica" charset="-52"/>
                <a:ea typeface="Helvetica" charset="-52"/>
                <a:cs typeface="Helvetica" charset="-52"/>
              </a:rPr>
              <a:t>Optimizes fuel economy; may cut idle time by as much </a:t>
            </a:r>
            <a:br>
              <a:rPr lang="en-US" sz="5700" dirty="0">
                <a:solidFill>
                  <a:srgbClr val="002060"/>
                </a:solidFill>
                <a:latin typeface="Helvetica" charset="-52"/>
                <a:ea typeface="Helvetica" charset="-52"/>
                <a:cs typeface="Helvetica" charset="-52"/>
              </a:rPr>
            </a:br>
            <a:r>
              <a:rPr lang="en-US" sz="5700" dirty="0">
                <a:solidFill>
                  <a:srgbClr val="002060"/>
                </a:solidFill>
                <a:latin typeface="Helvetica" charset="-52"/>
                <a:ea typeface="Helvetica" charset="-52"/>
                <a:cs typeface="Helvetica" charset="-52"/>
              </a:rPr>
              <a:t>as 50 percent</a:t>
            </a:r>
          </a:p>
          <a:p>
            <a:pPr marL="1892300" indent="-1041400" defTabSz="850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5700" dirty="0">
                <a:solidFill>
                  <a:srgbClr val="002060"/>
                </a:solidFill>
                <a:latin typeface="Helvetica" charset="-52"/>
                <a:ea typeface="Helvetica" charset="-52"/>
                <a:cs typeface="Helvetica" charset="-52"/>
              </a:rPr>
              <a:t>Reduces engine wear and lowers harmful emissions (helps meet anti-idling regulations)</a:t>
            </a:r>
          </a:p>
          <a:p>
            <a:pPr marL="1892300" indent="-1041400" defTabSz="850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5700" dirty="0">
                <a:solidFill>
                  <a:srgbClr val="002060"/>
                </a:solidFill>
                <a:latin typeface="Helvetica" charset="-52"/>
                <a:ea typeface="Helvetica" charset="-52"/>
                <a:cs typeface="Helvetica" charset="-52"/>
              </a:rPr>
              <a:t>High idle helps with better AC performance and quicker    		battery charge</a:t>
            </a:r>
          </a:p>
          <a:p>
            <a:pPr marL="857250" indent="-85725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sz="5700" dirty="0">
              <a:solidFill>
                <a:srgbClr val="002060"/>
              </a:solidFill>
              <a:latin typeface="Helvetica" charset="-52"/>
              <a:ea typeface="Helvetica" charset="-52"/>
              <a:cs typeface="Helvetica" charset="-52"/>
            </a:endParaRPr>
          </a:p>
          <a:p>
            <a:pPr>
              <a:spcAft>
                <a:spcPts val="1800"/>
              </a:spcAft>
            </a:pPr>
            <a:endParaRPr lang="en-US" sz="5700" dirty="0">
              <a:solidFill>
                <a:srgbClr val="002060"/>
              </a:solidFill>
              <a:latin typeface="Helvetica" charset="-52"/>
              <a:ea typeface="Helvetica" charset="-52"/>
              <a:cs typeface="Helvetica" charset="-52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5400" y="914400"/>
            <a:ext cx="14207465" cy="16465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algn="ctr"/>
            <a:r>
              <a:rPr lang="en-US" sz="9500" b="1" dirty="0">
                <a:solidFill>
                  <a:srgbClr val="002060"/>
                </a:solidFill>
                <a:latin typeface="Rockwell" charset="0"/>
                <a:ea typeface="Rockwell" charset="0"/>
                <a:cs typeface="Rockwell" charset="0"/>
              </a:rPr>
              <a:t>Why </a:t>
            </a:r>
            <a:r>
              <a:rPr lang="en-US" sz="9500" b="1" dirty="0" err="1">
                <a:solidFill>
                  <a:srgbClr val="002060"/>
                </a:solidFill>
                <a:latin typeface="Rockwell" charset="0"/>
                <a:ea typeface="Rockwell" charset="0"/>
                <a:cs typeface="Rockwell" charset="0"/>
              </a:rPr>
              <a:t>EcoStar</a:t>
            </a:r>
            <a:r>
              <a:rPr lang="en-US" sz="9500" b="1" dirty="0">
                <a:solidFill>
                  <a:srgbClr val="002060"/>
                </a:solidFill>
                <a:latin typeface="Rockwell" charset="0"/>
                <a:ea typeface="Rockwell" charset="0"/>
                <a:cs typeface="Rockwell" charset="0"/>
              </a:rPr>
              <a:t> III?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014364"/>
            <a:ext cx="8032363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0589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chemeClr val="bg1">
                <a:lumMod val="0"/>
                <a:lumOff val="100000"/>
              </a:schemeClr>
            </a:gs>
            <a:gs pos="100000">
              <a:srgbClr val="FDB41E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52600" y="2819400"/>
            <a:ext cx="21259800" cy="79098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marL="857250" indent="-8572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5700" dirty="0" err="1">
                <a:solidFill>
                  <a:srgbClr val="002060"/>
                </a:solidFill>
                <a:latin typeface="Helvetica" charset="-52"/>
                <a:ea typeface="Helvetica" charset="-52"/>
                <a:cs typeface="Helvetica" charset="-52"/>
              </a:rPr>
              <a:t>EcoStar</a:t>
            </a:r>
            <a:r>
              <a:rPr lang="en-US" sz="5700" dirty="0">
                <a:solidFill>
                  <a:srgbClr val="002060"/>
                </a:solidFill>
                <a:latin typeface="Helvetica" charset="-52"/>
                <a:ea typeface="Helvetica" charset="-52"/>
                <a:cs typeface="Helvetica" charset="-52"/>
              </a:rPr>
              <a:t> III works with the key either in or out of the ignition</a:t>
            </a:r>
          </a:p>
          <a:p>
            <a:pPr marL="857250" indent="-8572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5700" dirty="0">
                <a:solidFill>
                  <a:srgbClr val="002060"/>
                </a:solidFill>
                <a:latin typeface="Helvetica" charset="-52"/>
                <a:ea typeface="Helvetica" charset="-52"/>
                <a:cs typeface="Helvetica" charset="-52"/>
              </a:rPr>
              <a:t>Key out keeps the vehicle secure with the transmission locked in Park</a:t>
            </a:r>
          </a:p>
          <a:p>
            <a:pPr marL="857250" indent="-8572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5700" dirty="0">
                <a:solidFill>
                  <a:srgbClr val="002060"/>
                </a:solidFill>
                <a:latin typeface="Helvetica" charset="-52"/>
                <a:ea typeface="Helvetica" charset="-52"/>
                <a:cs typeface="Helvetica" charset="-52"/>
              </a:rPr>
              <a:t>Activated by pressing an enable switch and removing the key</a:t>
            </a:r>
          </a:p>
          <a:p>
            <a:pPr marL="857250" indent="-8572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5700" dirty="0">
                <a:solidFill>
                  <a:srgbClr val="002060"/>
                </a:solidFill>
                <a:latin typeface="Helvetica" charset="-52"/>
                <a:ea typeface="Helvetica" charset="-52"/>
                <a:cs typeface="Helvetica" charset="-52"/>
              </a:rPr>
              <a:t>Inserting the key and turning it to the run position restores normal operation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5400" y="914400"/>
            <a:ext cx="14207465" cy="16465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algn="ctr"/>
            <a:r>
              <a:rPr lang="en-US" sz="9500" b="1" dirty="0">
                <a:solidFill>
                  <a:srgbClr val="002060"/>
                </a:solidFill>
                <a:latin typeface="Rockwell" charset="0"/>
                <a:ea typeface="Rockwell" charset="0"/>
                <a:cs typeface="Rockwell" charset="0"/>
              </a:rPr>
              <a:t>Vehicle Security</a:t>
            </a:r>
            <a:endParaRPr lang="en-US" sz="5400" b="1" dirty="0">
              <a:solidFill>
                <a:srgbClr val="002060"/>
              </a:solidFill>
              <a:latin typeface="Rockwell" charset="0"/>
              <a:ea typeface="Rockwell" charset="0"/>
              <a:cs typeface="Rockwel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014364"/>
            <a:ext cx="8032363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6882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chemeClr val="bg1">
                <a:lumMod val="0"/>
                <a:lumOff val="100000"/>
              </a:schemeClr>
            </a:gs>
            <a:gs pos="100000">
              <a:srgbClr val="FDB41E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52600" y="3200400"/>
            <a:ext cx="20955000" cy="79098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>
              <a:spcAft>
                <a:spcPts val="1800"/>
              </a:spcAft>
            </a:pPr>
            <a:r>
              <a:rPr lang="en-US" sz="5700" dirty="0" err="1">
                <a:solidFill>
                  <a:srgbClr val="002060"/>
                </a:solidFill>
                <a:latin typeface="Helvetica" charset="-52"/>
                <a:ea typeface="Helvetica" charset="-52"/>
                <a:cs typeface="Helvetica" charset="-52"/>
              </a:rPr>
              <a:t>EcoStar</a:t>
            </a:r>
            <a:r>
              <a:rPr lang="en-US" sz="5700" dirty="0">
                <a:solidFill>
                  <a:srgbClr val="002060"/>
                </a:solidFill>
                <a:latin typeface="Helvetica" charset="-52"/>
                <a:ea typeface="Helvetica" charset="-52"/>
                <a:cs typeface="Helvetica" charset="-52"/>
              </a:rPr>
              <a:t> III system uses Bluetooth and a free mobile app to: </a:t>
            </a:r>
          </a:p>
          <a:p>
            <a:pPr marL="1714500" lvl="3" indent="-857250">
              <a:spcAft>
                <a:spcPts val="18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5700" dirty="0">
                <a:solidFill>
                  <a:srgbClr val="002060"/>
                </a:solidFill>
                <a:latin typeface="Helvetica" charset="-52"/>
                <a:ea typeface="Helvetica" charset="-52"/>
                <a:cs typeface="Helvetica" charset="-52"/>
              </a:rPr>
              <a:t>Pull data for tracking idle time reduction and fuel savings</a:t>
            </a:r>
          </a:p>
          <a:p>
            <a:pPr marL="1714500" lvl="3" indent="-857250">
              <a:spcAft>
                <a:spcPts val="18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5700" dirty="0">
                <a:solidFill>
                  <a:srgbClr val="002060"/>
                </a:solidFill>
                <a:latin typeface="Helvetica" charset="-52"/>
                <a:ea typeface="Helvetica" charset="-52"/>
                <a:cs typeface="Helvetica" charset="-52"/>
              </a:rPr>
              <a:t>Set parameters for custom conditions enabling the engine to turn off and on</a:t>
            </a:r>
          </a:p>
          <a:p>
            <a:pPr marL="1714500" lvl="3" indent="-857250">
              <a:spcAft>
                <a:spcPts val="18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5700" dirty="0">
                <a:solidFill>
                  <a:srgbClr val="002060"/>
                </a:solidFill>
                <a:latin typeface="Helvetica" charset="-52"/>
                <a:ea typeface="Helvetica" charset="-52"/>
                <a:cs typeface="Helvetica" charset="-52"/>
              </a:rPr>
              <a:t>Manually start/stop the engine remotely within Bluetooth range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914400"/>
            <a:ext cx="23698199" cy="16465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algn="ctr"/>
            <a:r>
              <a:rPr lang="en-US" sz="9500" b="1" dirty="0">
                <a:solidFill>
                  <a:srgbClr val="002060"/>
                </a:solidFill>
                <a:latin typeface="Rockwell" charset="0"/>
                <a:ea typeface="Rockwell" charset="0"/>
                <a:cs typeface="Rockwell" charset="0"/>
              </a:rPr>
              <a:t>Mobile App Technology</a:t>
            </a:r>
            <a:endParaRPr lang="en-US" sz="5400" b="1" dirty="0">
              <a:solidFill>
                <a:srgbClr val="002060"/>
              </a:solidFill>
              <a:latin typeface="Rockwell" charset="0"/>
              <a:ea typeface="Rockwell" charset="0"/>
              <a:cs typeface="Rockwel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014364"/>
            <a:ext cx="8032363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7076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chemeClr val="bg1">
                <a:lumMod val="0"/>
                <a:lumOff val="100000"/>
              </a:schemeClr>
            </a:gs>
            <a:gs pos="100000">
              <a:srgbClr val="FDB41E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4800" y="914400"/>
            <a:ext cx="23698199" cy="16465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algn="ctr"/>
            <a:r>
              <a:rPr lang="en-US" sz="9500" b="1" dirty="0">
                <a:solidFill>
                  <a:srgbClr val="002060"/>
                </a:solidFill>
                <a:latin typeface="Rockwell" charset="0"/>
                <a:ea typeface="Rockwell" charset="0"/>
                <a:cs typeface="Rockwell" charset="0"/>
              </a:rPr>
              <a:t>Easy Installation/Diagnostics</a:t>
            </a:r>
            <a:endParaRPr lang="en-US" sz="5400" b="1" dirty="0">
              <a:solidFill>
                <a:srgbClr val="002060"/>
              </a:solidFill>
              <a:latin typeface="Rockwell" charset="0"/>
              <a:ea typeface="Rockwell" charset="0"/>
              <a:cs typeface="Rockwel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014364"/>
            <a:ext cx="8032363" cy="24688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3200400"/>
            <a:ext cx="20955000" cy="72635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marL="857250" indent="-8572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5700" dirty="0">
                <a:solidFill>
                  <a:srgbClr val="002060"/>
                </a:solidFill>
                <a:latin typeface="Helvetica" charset="-52"/>
                <a:ea typeface="Helvetica" charset="-52"/>
                <a:cs typeface="Helvetica" charset="-52"/>
              </a:rPr>
              <a:t>Plug and play connections </a:t>
            </a:r>
          </a:p>
          <a:p>
            <a:pPr marL="1828800" indent="-977900">
              <a:spcAft>
                <a:spcPts val="1800"/>
              </a:spcAft>
              <a:buSzPct val="75000"/>
              <a:buFont typeface="Wingdings" panose="05000000000000000000" pitchFamily="2" charset="2"/>
              <a:buChar char="§"/>
            </a:pPr>
            <a:r>
              <a:rPr lang="en-US" sz="5700" dirty="0">
                <a:solidFill>
                  <a:srgbClr val="002060"/>
                </a:solidFill>
                <a:latin typeface="Helvetica" charset="-52"/>
                <a:ea typeface="Helvetica" charset="-52"/>
                <a:cs typeface="Helvetica" charset="-52"/>
              </a:rPr>
              <a:t>Industry trend moving from OBD to </a:t>
            </a:r>
            <a:r>
              <a:rPr lang="en-US" sz="5700">
                <a:solidFill>
                  <a:srgbClr val="002060"/>
                </a:solidFill>
                <a:latin typeface="Helvetica" charset="-52"/>
                <a:ea typeface="Helvetica" charset="-52"/>
                <a:cs typeface="Helvetica" charset="-52"/>
              </a:rPr>
              <a:t>gateway connector</a:t>
            </a:r>
            <a:endParaRPr lang="en-US" sz="5700" dirty="0">
              <a:solidFill>
                <a:srgbClr val="002060"/>
              </a:solidFill>
              <a:latin typeface="Helvetica" charset="-52"/>
              <a:ea typeface="Helvetica" charset="-52"/>
              <a:cs typeface="Helvetica" charset="-52"/>
            </a:endParaRPr>
          </a:p>
          <a:p>
            <a:pPr marL="1828800" indent="-977900">
              <a:spcAft>
                <a:spcPts val="1800"/>
              </a:spcAft>
              <a:buSzPct val="75000"/>
              <a:buFont typeface="Wingdings" panose="05000000000000000000" pitchFamily="2" charset="2"/>
              <a:buChar char="§"/>
            </a:pPr>
            <a:r>
              <a:rPr lang="en-US" sz="5700" dirty="0">
                <a:solidFill>
                  <a:srgbClr val="002060"/>
                </a:solidFill>
                <a:latin typeface="Helvetica" charset="-52"/>
                <a:ea typeface="Helvetica" charset="-52"/>
                <a:cs typeface="Helvetica" charset="-52"/>
              </a:rPr>
              <a:t>Custom connectors for gateway</a:t>
            </a:r>
          </a:p>
          <a:p>
            <a:pPr marL="857250" indent="-8572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5700" dirty="0">
                <a:solidFill>
                  <a:srgbClr val="002060"/>
                </a:solidFill>
                <a:latin typeface="Helvetica" charset="-52"/>
                <a:ea typeface="Helvetica" charset="-52"/>
                <a:cs typeface="Helvetica" charset="-52"/>
              </a:rPr>
              <a:t>No cutting of any factory wires</a:t>
            </a:r>
          </a:p>
          <a:p>
            <a:pPr marL="857250" indent="-8572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5700" dirty="0">
                <a:solidFill>
                  <a:srgbClr val="002060"/>
                </a:solidFill>
                <a:latin typeface="Helvetica" charset="-52"/>
                <a:ea typeface="Helvetica" charset="-52"/>
                <a:cs typeface="Helvetica" charset="-52"/>
              </a:rPr>
              <a:t>Easy diagnostics and simple return to OEM state if needed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37FD3C-66B3-4691-8CB7-D8E514CAD9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71619" flipH="1" flipV="1">
            <a:off x="14526083" y="6826985"/>
            <a:ext cx="7673423" cy="837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8956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chemeClr val="bg1">
                <a:lumMod val="0"/>
                <a:lumOff val="100000"/>
              </a:schemeClr>
            </a:gs>
            <a:gs pos="100000">
              <a:srgbClr val="FDB41E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4800" y="914400"/>
            <a:ext cx="23698199" cy="16465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algn="ctr"/>
            <a:r>
              <a:rPr lang="en-US" sz="9500" b="1" dirty="0" err="1">
                <a:solidFill>
                  <a:srgbClr val="002060"/>
                </a:solidFill>
                <a:latin typeface="Rockwell" charset="0"/>
                <a:ea typeface="Rockwell" charset="0"/>
                <a:cs typeface="Rockwell" charset="0"/>
              </a:rPr>
              <a:t>EcoStar</a:t>
            </a:r>
            <a:r>
              <a:rPr lang="en-US" sz="9500" b="1" dirty="0">
                <a:solidFill>
                  <a:srgbClr val="002060"/>
                </a:solidFill>
                <a:latin typeface="Rockwell" charset="0"/>
                <a:ea typeface="Rockwell" charset="0"/>
                <a:cs typeface="Rockwell" charset="0"/>
              </a:rPr>
              <a:t> III Kit Components</a:t>
            </a:r>
            <a:endParaRPr lang="en-US" sz="5400" b="1" dirty="0">
              <a:solidFill>
                <a:srgbClr val="002060"/>
              </a:solidFill>
              <a:latin typeface="Rockwell" charset="0"/>
              <a:ea typeface="Rockwell" charset="0"/>
              <a:cs typeface="Rockwel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014364"/>
            <a:ext cx="8032363" cy="2468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37FD3C-66B3-4691-8CB7-D8E514CAD9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28381" flipV="1">
            <a:off x="2092525" y="1823072"/>
            <a:ext cx="7673423" cy="8374758"/>
          </a:xfrm>
          <a:prstGeom prst="rect">
            <a:avLst/>
          </a:prstGeom>
        </p:spPr>
      </p:pic>
      <p:pic>
        <p:nvPicPr>
          <p:cNvPr id="6" name="Picture 5" descr="A circuit board&#10;&#10;Description generated with very high confidence">
            <a:extLst>
              <a:ext uri="{FF2B5EF4-FFF2-40B4-BE49-F238E27FC236}">
                <a16:creationId xmlns:a16="http://schemas.microsoft.com/office/drawing/2014/main" id="{CCDF7C31-1087-41FB-BB3D-2364A6DEE8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748" y="2889698"/>
            <a:ext cx="7315215" cy="4815850"/>
          </a:xfrm>
          <a:prstGeom prst="rect">
            <a:avLst/>
          </a:prstGeom>
        </p:spPr>
      </p:pic>
      <p:pic>
        <p:nvPicPr>
          <p:cNvPr id="11" name="Picture 10" descr="A picture containing indoor, sitting&#10;&#10;Description generated with very high confidence">
            <a:extLst>
              <a:ext uri="{FF2B5EF4-FFF2-40B4-BE49-F238E27FC236}">
                <a16:creationId xmlns:a16="http://schemas.microsoft.com/office/drawing/2014/main" id="{9783F48D-B439-4DCC-9B60-0A36F0DE24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439" y="7353051"/>
            <a:ext cx="12496800" cy="56122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02FDBE4-27B7-4115-B78D-B511265B1353}"/>
              </a:ext>
            </a:extLst>
          </p:cNvPr>
          <p:cNvSpPr txBox="1"/>
          <p:nvPr/>
        </p:nvSpPr>
        <p:spPr>
          <a:xfrm>
            <a:off x="1066800" y="3295037"/>
            <a:ext cx="5638801" cy="16619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r>
              <a:rPr lang="en-US" sz="4800" i="1" dirty="0">
                <a:solidFill>
                  <a:srgbClr val="002060"/>
                </a:solidFill>
                <a:latin typeface="Helvetica" charset="-52"/>
                <a:ea typeface="Helvetica" charset="-52"/>
                <a:cs typeface="Helvetica" charset="-52"/>
              </a:rPr>
              <a:t>Custom Gateway Connector</a:t>
            </a:r>
            <a:endParaRPr kumimoji="0" lang="en-US" sz="5400" b="0" i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06672F-841C-4C8F-8658-2506B9C62FB0}"/>
              </a:ext>
            </a:extLst>
          </p:cNvPr>
          <p:cNvSpPr txBox="1"/>
          <p:nvPr/>
        </p:nvSpPr>
        <p:spPr>
          <a:xfrm>
            <a:off x="12830327" y="10287000"/>
            <a:ext cx="5638801" cy="923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r>
              <a:rPr lang="en-US" sz="4800" i="1" dirty="0">
                <a:solidFill>
                  <a:srgbClr val="002060"/>
                </a:solidFill>
                <a:latin typeface="Helvetica" charset="-52"/>
                <a:ea typeface="Helvetica" charset="-52"/>
                <a:cs typeface="Helvetica" charset="-52"/>
              </a:rPr>
              <a:t>Ignition Switch</a:t>
            </a:r>
            <a:endParaRPr kumimoji="0" lang="en-US" sz="5400" b="0" i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45EECF-89CD-40CB-8E22-E4E28ED73636}"/>
              </a:ext>
            </a:extLst>
          </p:cNvPr>
          <p:cNvSpPr txBox="1"/>
          <p:nvPr/>
        </p:nvSpPr>
        <p:spPr>
          <a:xfrm>
            <a:off x="18390474" y="3295037"/>
            <a:ext cx="5638801" cy="923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r>
              <a:rPr lang="en-US" sz="4800" i="1" dirty="0">
                <a:solidFill>
                  <a:srgbClr val="002060"/>
                </a:solidFill>
                <a:latin typeface="Helvetica" charset="-52"/>
                <a:ea typeface="Helvetica" charset="-52"/>
                <a:cs typeface="Helvetica" charset="-52"/>
              </a:rPr>
              <a:t>Mini-R Module</a:t>
            </a:r>
            <a:endParaRPr kumimoji="0" lang="en-US" sz="5400" b="0" i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509103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chemeClr val="bg1">
                <a:lumMod val="0"/>
                <a:lumOff val="100000"/>
              </a:schemeClr>
            </a:gs>
            <a:gs pos="100000">
              <a:srgbClr val="FDB41E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18016" y="4191001"/>
            <a:ext cx="19179984" cy="35086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marL="857250" indent="-8572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5700" b="1" dirty="0">
                <a:solidFill>
                  <a:srgbClr val="002060"/>
                </a:solidFill>
                <a:latin typeface="Helvetica" charset="-52"/>
                <a:ea typeface="Helvetica" charset="-52"/>
                <a:cs typeface="Helvetica" charset="-52"/>
              </a:rPr>
              <a:t>InterMotive: </a:t>
            </a:r>
            <a:r>
              <a:rPr lang="en-US" sz="5700" dirty="0">
                <a:solidFill>
                  <a:srgbClr val="002060"/>
                </a:solidFill>
                <a:latin typeface="Helvetica" charset="-52"/>
                <a:ea typeface="Helvetica" charset="-52"/>
                <a:cs typeface="Helvetica" charset="-52"/>
              </a:rPr>
              <a:t>(800) 969-6080 | www.InterMotive.net</a:t>
            </a:r>
          </a:p>
          <a:p>
            <a:pPr marL="857250" indent="-8572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5700" b="1" dirty="0">
                <a:solidFill>
                  <a:srgbClr val="002060"/>
                </a:solidFill>
                <a:latin typeface="Helvetica" charset="-52"/>
                <a:ea typeface="Helvetica" charset="-52"/>
                <a:cs typeface="Helvetica" charset="-52"/>
              </a:rPr>
              <a:t>LGS Group </a:t>
            </a:r>
            <a:r>
              <a:rPr lang="en-US" sz="5700" dirty="0">
                <a:solidFill>
                  <a:srgbClr val="002060"/>
                </a:solidFill>
                <a:latin typeface="Helvetica" charset="-52"/>
                <a:ea typeface="Helvetica" charset="-52"/>
                <a:cs typeface="Helvetica" charset="-52"/>
              </a:rPr>
              <a:t>(master distributor): (775) 831-2002</a:t>
            </a:r>
          </a:p>
          <a:p>
            <a:pPr marL="857250" indent="-8572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5700" dirty="0">
                <a:solidFill>
                  <a:srgbClr val="002060"/>
                </a:solidFill>
                <a:latin typeface="Helvetica" charset="-52"/>
                <a:ea typeface="Helvetica" charset="-52"/>
                <a:cs typeface="Helvetica" charset="-52"/>
              </a:rPr>
              <a:t>Or your local dealer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914400"/>
            <a:ext cx="23698199" cy="16465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algn="ctr"/>
            <a:r>
              <a:rPr lang="en-US" sz="9500" b="1" dirty="0">
                <a:solidFill>
                  <a:srgbClr val="002060"/>
                </a:solidFill>
                <a:latin typeface="Rockwell" charset="0"/>
                <a:ea typeface="Rockwell" charset="0"/>
                <a:cs typeface="Rockwell" charset="0"/>
              </a:rPr>
              <a:t>For more information, contact:</a:t>
            </a:r>
            <a:endParaRPr lang="en-US" sz="5400" b="1" dirty="0">
              <a:solidFill>
                <a:srgbClr val="002060"/>
              </a:solidFill>
              <a:latin typeface="Rockwell" charset="0"/>
              <a:ea typeface="Rockwell" charset="0"/>
              <a:cs typeface="Rockwel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014364"/>
            <a:ext cx="8032363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1378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FFFFFF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7" tIns="91437" rIns="91437" bIns="91437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0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7" tIns="91437" rIns="91437" bIns="91437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0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7" tIns="91437" rIns="91437" bIns="91437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0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7" tIns="91437" rIns="91437" bIns="91437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0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3082</TotalTime>
  <Words>225</Words>
  <Application>Microsoft Office PowerPoint</Application>
  <PresentationFormat>Custom</PresentationFormat>
  <Paragraphs>36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Helvetica</vt:lpstr>
      <vt:lpstr>Rockwell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Schafer</dc:creator>
  <cp:lastModifiedBy>Dawnell Blaylock</cp:lastModifiedBy>
  <cp:revision>102</cp:revision>
  <cp:lastPrinted>2016-05-01T17:25:54Z</cp:lastPrinted>
  <dcterms:modified xsi:type="dcterms:W3CDTF">2018-02-26T21:30:51Z</dcterms:modified>
</cp:coreProperties>
</file>